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  <p:sp>
        <p:nvSpPr>
          <p:cNvPr id="12" name="Obdélní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AFB5AF3-F6BB-4CFA-8FE4-9111BCAC6585}" type="datetimeFigureOut">
              <a:rPr lang="cs-CZ" smtClean="0"/>
              <a:t>30.1.2012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DE14753-A641-42C9-82E7-D6AE94183D5C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amo.cz/klim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menaklimatu.cz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limaskeptik.cz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o.cz/klim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Změna klimatu a ČR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Jak učit o změně klimatu?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9543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učit o změně klimatu?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5191"/>
            <a:ext cx="5266928" cy="4625609"/>
          </a:xfrm>
        </p:spPr>
        <p:txBody>
          <a:bodyPr/>
          <a:lstStyle/>
          <a:p>
            <a:r>
              <a:rPr lang="cs-CZ" dirty="0" smtClean="0"/>
              <a:t>Tato prezentace vznikla v rámci vzdělávacího projektu Jak učit o změnách klimatu?</a:t>
            </a:r>
          </a:p>
          <a:p>
            <a:r>
              <a:rPr lang="cs-CZ" dirty="0" smtClean="0"/>
              <a:t>Projekt </a:t>
            </a:r>
            <a:r>
              <a:rPr lang="cs-CZ" dirty="0"/>
              <a:t>byl podpořen Ministerstvem životního prostředí, projekt nemusí vyjadřovat stanoviska MŽP</a:t>
            </a:r>
            <a:r>
              <a:rPr lang="cs-CZ" dirty="0" smtClean="0"/>
              <a:t>.</a:t>
            </a:r>
          </a:p>
          <a:p>
            <a:r>
              <a:rPr lang="cs-CZ" dirty="0" smtClean="0">
                <a:hlinkClick r:id="rId2"/>
              </a:rPr>
              <a:t>www.amo.cz/klima</a:t>
            </a:r>
            <a:r>
              <a:rPr lang="cs-CZ" dirty="0" smtClean="0"/>
              <a:t>	</a:t>
            </a:r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619" y="1916832"/>
            <a:ext cx="2145792" cy="364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7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Obsah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ČR a dopady klimatické změny</a:t>
            </a:r>
          </a:p>
          <a:p>
            <a:endParaRPr lang="cs-CZ" dirty="0" smtClean="0"/>
          </a:p>
          <a:p>
            <a:r>
              <a:rPr lang="cs-CZ" dirty="0" smtClean="0"/>
              <a:t>ČR jako producent emisí</a:t>
            </a:r>
          </a:p>
          <a:p>
            <a:endParaRPr lang="cs-CZ" dirty="0" smtClean="0"/>
          </a:p>
          <a:p>
            <a:r>
              <a:rPr lang="cs-CZ" dirty="0" smtClean="0"/>
              <a:t>Politika ochrany klimatu v ČR</a:t>
            </a:r>
          </a:p>
          <a:p>
            <a:endParaRPr lang="cs-CZ" dirty="0" smtClean="0"/>
          </a:p>
          <a:p>
            <a:r>
              <a:rPr lang="cs-CZ" dirty="0" smtClean="0"/>
              <a:t>Veřejná diskuze o klimatické změně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138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ČR a dopady klimatické změny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5191"/>
            <a:ext cx="5626968" cy="4822161"/>
          </a:xfrm>
        </p:spPr>
        <p:txBody>
          <a:bodyPr>
            <a:normAutofit/>
          </a:bodyPr>
          <a:lstStyle/>
          <a:p>
            <a:r>
              <a:rPr lang="cs-CZ" dirty="0" smtClean="0"/>
              <a:t>Méně významné než v Africe a Asii, ale stále citelné – </a:t>
            </a:r>
            <a:r>
              <a:rPr lang="cs-CZ" b="1" dirty="0" smtClean="0"/>
              <a:t>oteplení 3,5-4 °C </a:t>
            </a:r>
            <a:r>
              <a:rPr lang="cs-CZ" dirty="0" smtClean="0"/>
              <a:t>(do r. 2100)</a:t>
            </a:r>
          </a:p>
          <a:p>
            <a:r>
              <a:rPr lang="cs-CZ" b="1" dirty="0" smtClean="0"/>
              <a:t>Výkyvy počasí</a:t>
            </a:r>
          </a:p>
          <a:p>
            <a:pPr lvl="2"/>
            <a:r>
              <a:rPr lang="cs-CZ" dirty="0" smtClean="0"/>
              <a:t>Vlny veder a extrémního sucha</a:t>
            </a:r>
          </a:p>
          <a:p>
            <a:pPr lvl="2"/>
            <a:r>
              <a:rPr lang="cs-CZ" dirty="0" smtClean="0"/>
              <a:t>Dřívější příchod jara a léta – tání, sníh jen na v horských oblastech</a:t>
            </a:r>
          </a:p>
          <a:p>
            <a:r>
              <a:rPr lang="cs-CZ" b="1" dirty="0" smtClean="0"/>
              <a:t>Vodní režim</a:t>
            </a:r>
          </a:p>
          <a:p>
            <a:pPr lvl="2"/>
            <a:r>
              <a:rPr lang="cs-CZ" dirty="0" smtClean="0"/>
              <a:t>Kratší a silnější deště</a:t>
            </a:r>
          </a:p>
          <a:p>
            <a:pPr lvl="1"/>
            <a:endParaRPr lang="cs-CZ" dirty="0"/>
          </a:p>
        </p:txBody>
      </p:sp>
      <p:pic>
        <p:nvPicPr>
          <p:cNvPr id="4" name="Obrázek 3" descr="C:\Users\Jakub\AppData\Local\Temp\enhtmlclip\Image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7"/>
          <a:stretch/>
        </p:blipFill>
        <p:spPr bwMode="auto">
          <a:xfrm>
            <a:off x="6905545" y="1916832"/>
            <a:ext cx="1953498" cy="2160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ázek 4" descr="C:\Users\Jakub\AppData\Local\Temp\enhtmlclip\Image(1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545" y="4165448"/>
            <a:ext cx="1985645" cy="22967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ovéPole 5"/>
          <p:cNvSpPr txBox="1"/>
          <p:nvPr/>
        </p:nvSpPr>
        <p:spPr>
          <a:xfrm>
            <a:off x="6932975" y="6277577"/>
            <a:ext cx="1958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 smtClean="0"/>
              <a:t>Grafy: iHNed.cz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199466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ČR a dopady klimatické změny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Vymizení některých živočichů a jejich nahrazení teplomilnějšími</a:t>
            </a:r>
          </a:p>
          <a:p>
            <a:pPr lvl="2"/>
            <a:r>
              <a:rPr lang="cs-CZ" dirty="0" smtClean="0"/>
              <a:t>Snížení druhové pestrosti ptactva</a:t>
            </a:r>
          </a:p>
          <a:p>
            <a:pPr lvl="2"/>
            <a:r>
              <a:rPr lang="cs-CZ" dirty="0" smtClean="0"/>
              <a:t>Problémy pro smrkové monokultury v nížinách</a:t>
            </a:r>
          </a:p>
          <a:p>
            <a:r>
              <a:rPr lang="cs-CZ" dirty="0" smtClean="0"/>
              <a:t>Zemědělství – posun vegetačních období a pásem (problémy např. pro chmel)</a:t>
            </a:r>
          </a:p>
          <a:p>
            <a:r>
              <a:rPr lang="cs-CZ" dirty="0" smtClean="0"/>
              <a:t>Společenské dopady – nepřímé</a:t>
            </a:r>
          </a:p>
          <a:p>
            <a:pPr lvl="2"/>
            <a:r>
              <a:rPr lang="cs-CZ" dirty="0" smtClean="0"/>
              <a:t>Nedostatek vody, migrace, šíření nemocí atd.</a:t>
            </a:r>
          </a:p>
          <a:p>
            <a:pPr lvl="2"/>
            <a:r>
              <a:rPr lang="cs-CZ" dirty="0" smtClean="0"/>
              <a:t>Nelze příliš předpovídat – často katastrofické scénáře</a:t>
            </a:r>
          </a:p>
          <a:p>
            <a:endParaRPr lang="cs-CZ" dirty="0" smtClean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616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 zamyšlení 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1" dirty="0" smtClean="0"/>
              <a:t>Změna klimatu jako bezpečnostní hrozba?</a:t>
            </a:r>
          </a:p>
          <a:p>
            <a:pPr marL="118872" indent="0">
              <a:buNone/>
            </a:pPr>
            <a:endParaRPr lang="cs-CZ" dirty="0"/>
          </a:p>
          <a:p>
            <a:pPr marL="118872" indent="0">
              <a:buNone/>
            </a:pPr>
            <a:r>
              <a:rPr lang="cs-CZ" i="1" dirty="0"/>
              <a:t>"Dopady klimatických změn a jejich vliv na životní prostředí i zdraví obyvatelstva lze obtížně předvídat. Samotné obavy z těchto změn však mohou vést k růstu napětí mezi státy, ústit v humanitární krize s přímými dopady na místní, státní i mezinárodní struktury, včetně možné eskalace lokálních konfliktů doprovázené zvýšenými migračními tlaky." </a:t>
            </a:r>
          </a:p>
          <a:p>
            <a:pPr marL="118872" indent="0">
              <a:buNone/>
            </a:pPr>
            <a:r>
              <a:rPr lang="cs-CZ" dirty="0"/>
              <a:t> </a:t>
            </a:r>
          </a:p>
          <a:p>
            <a:pPr marL="118872" indent="0">
              <a:buNone/>
            </a:pPr>
            <a:r>
              <a:rPr lang="cs-CZ" dirty="0"/>
              <a:t>Zdroj: Bezpečnostní strategie České republiky (2011).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579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ČR jako producent emisí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5191"/>
            <a:ext cx="5482952" cy="4625609"/>
          </a:xfrm>
        </p:spPr>
        <p:txBody>
          <a:bodyPr/>
          <a:lstStyle/>
          <a:p>
            <a:r>
              <a:rPr lang="cs-CZ" dirty="0" smtClean="0"/>
              <a:t>Jen 0,3 % světových emisí skleníkových plynů</a:t>
            </a:r>
          </a:p>
          <a:p>
            <a:r>
              <a:rPr lang="cs-CZ" b="1" dirty="0" smtClean="0"/>
              <a:t>ALE</a:t>
            </a:r>
            <a:r>
              <a:rPr lang="cs-CZ" dirty="0" smtClean="0"/>
              <a:t> vysoká hodnota na obyvatele – 3. místo v EU</a:t>
            </a:r>
          </a:p>
          <a:p>
            <a:r>
              <a:rPr lang="cs-CZ" dirty="0" smtClean="0"/>
              <a:t>Proč? </a:t>
            </a:r>
            <a:r>
              <a:rPr lang="cs-CZ" dirty="0" smtClean="0">
                <a:sym typeface="Wingdings" pitchFamily="2" charset="2"/>
              </a:rPr>
              <a:t>Struktura ekonomiky</a:t>
            </a:r>
            <a:endParaRPr lang="cs-CZ" dirty="0" smtClean="0"/>
          </a:p>
          <a:p>
            <a:pPr lvl="2"/>
            <a:r>
              <a:rPr lang="cs-CZ" dirty="0" smtClean="0"/>
              <a:t>Vysoký podíl průmyslu na HDP (ČR: 32 %, EU27: 20%)</a:t>
            </a:r>
          </a:p>
          <a:p>
            <a:pPr lvl="2"/>
            <a:r>
              <a:rPr lang="cs-CZ" dirty="0" smtClean="0"/>
              <a:t>Export výrobků i energie</a:t>
            </a:r>
          </a:p>
          <a:p>
            <a:pPr lvl="2"/>
            <a:r>
              <a:rPr lang="cs-CZ" dirty="0" smtClean="0"/>
              <a:t>Vysoký podíl uhlí na výrobě energie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330342"/>
              </p:ext>
            </p:extLst>
          </p:nvPr>
        </p:nvGraphicFramePr>
        <p:xfrm>
          <a:off x="5940152" y="1988840"/>
          <a:ext cx="2592288" cy="41004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2288"/>
              </a:tblGrid>
              <a:tr h="346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Emise na počet obyvatel (2009)</a:t>
                      </a:r>
                      <a:endParaRPr lang="cs-CZ" sz="1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Austrálie </a:t>
                      </a:r>
                      <a:r>
                        <a:rPr lang="cs-CZ" sz="1800" dirty="0" smtClean="0">
                          <a:effectLst/>
                        </a:rPr>
                        <a:t>           19,6 </a:t>
                      </a:r>
                      <a:r>
                        <a:rPr lang="cs-CZ" sz="1800" dirty="0">
                          <a:effectLst/>
                        </a:rPr>
                        <a:t>t</a:t>
                      </a:r>
                      <a:endParaRPr lang="cs-CZ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</a:rPr>
                        <a:t>USA                    17,7 </a:t>
                      </a:r>
                      <a:r>
                        <a:rPr lang="cs-CZ" sz="1800" dirty="0">
                          <a:effectLst/>
                        </a:rPr>
                        <a:t>t</a:t>
                      </a:r>
                      <a:endParaRPr lang="cs-CZ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9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 smtClean="0">
                          <a:effectLst/>
                        </a:rPr>
                        <a:t>ČR                      12,7 t</a:t>
                      </a:r>
                      <a:endParaRPr lang="cs-CZ" sz="1800" dirty="0" smtClean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9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 smtClean="0">
                          <a:effectLst/>
                        </a:rPr>
                        <a:t>Rusko                 11,2 t</a:t>
                      </a:r>
                      <a:endParaRPr lang="cs-CZ" sz="1800" dirty="0" smtClean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</a:rPr>
                        <a:t>Německo              9,3 </a:t>
                      </a:r>
                      <a:r>
                        <a:rPr lang="cs-CZ" sz="1800" dirty="0">
                          <a:effectLst/>
                        </a:rPr>
                        <a:t>t</a:t>
                      </a:r>
                      <a:endParaRPr lang="cs-CZ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</a:rPr>
                        <a:t>Británie                8,4 </a:t>
                      </a:r>
                      <a:r>
                        <a:rPr lang="cs-CZ" sz="1800" dirty="0">
                          <a:effectLst/>
                        </a:rPr>
                        <a:t>t</a:t>
                      </a:r>
                      <a:endParaRPr lang="cs-CZ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Čína </a:t>
                      </a:r>
                      <a:r>
                        <a:rPr lang="cs-CZ" sz="1800" dirty="0" smtClean="0">
                          <a:effectLst/>
                        </a:rPr>
                        <a:t>                     5,8 </a:t>
                      </a:r>
                      <a:r>
                        <a:rPr lang="cs-CZ" sz="1800" dirty="0">
                          <a:effectLst/>
                        </a:rPr>
                        <a:t>t</a:t>
                      </a:r>
                      <a:endParaRPr lang="cs-CZ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Světový </a:t>
                      </a:r>
                      <a:r>
                        <a:rPr lang="cs-CZ" sz="1800" b="0" dirty="0" smtClean="0">
                          <a:effectLst/>
                        </a:rPr>
                        <a:t>průměr    </a:t>
                      </a:r>
                      <a:r>
                        <a:rPr lang="cs-CZ" sz="1800" dirty="0" smtClean="0">
                          <a:effectLst/>
                        </a:rPr>
                        <a:t>4,5 </a:t>
                      </a:r>
                      <a:r>
                        <a:rPr lang="cs-CZ" sz="1800" dirty="0">
                          <a:effectLst/>
                        </a:rPr>
                        <a:t>t</a:t>
                      </a:r>
                      <a:endParaRPr lang="cs-CZ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</a:rPr>
                        <a:t>Indie                     1,4 </a:t>
                      </a:r>
                      <a:r>
                        <a:rPr lang="cs-CZ" sz="1800" dirty="0">
                          <a:effectLst/>
                        </a:rPr>
                        <a:t>t</a:t>
                      </a:r>
                      <a:endParaRPr lang="cs-CZ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Afrika (</a:t>
                      </a:r>
                      <a:r>
                        <a:rPr lang="cs-CZ" sz="1800" dirty="0" smtClean="0">
                          <a:effectLst/>
                        </a:rPr>
                        <a:t>průměr)  1,1 </a:t>
                      </a:r>
                      <a:r>
                        <a:rPr lang="cs-CZ" sz="1800" dirty="0">
                          <a:effectLst/>
                        </a:rPr>
                        <a:t>t</a:t>
                      </a:r>
                      <a:endParaRPr lang="cs-CZ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5877710" y="623731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 smtClean="0"/>
              <a:t>Zdroje: </a:t>
            </a:r>
            <a:r>
              <a:rPr lang="cs-CZ" i="1" dirty="0" err="1" smtClean="0"/>
              <a:t>The</a:t>
            </a:r>
            <a:r>
              <a:rPr lang="cs-CZ" i="1" dirty="0" smtClean="0"/>
              <a:t> </a:t>
            </a:r>
            <a:r>
              <a:rPr lang="cs-CZ" i="1" dirty="0" err="1" smtClean="0"/>
              <a:t>Guardian</a:t>
            </a:r>
            <a:r>
              <a:rPr lang="cs-CZ" i="1" dirty="0" smtClean="0"/>
              <a:t>, EEA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198109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snížit emise?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Zvyšování energetické účinnosti</a:t>
            </a:r>
          </a:p>
          <a:p>
            <a:pPr lvl="2"/>
            <a:r>
              <a:rPr lang="cs-CZ" dirty="0" smtClean="0"/>
              <a:t>Zateplování budov, šetrné technologie a spotřebiče</a:t>
            </a:r>
          </a:p>
          <a:p>
            <a:pPr lvl="2"/>
            <a:r>
              <a:rPr lang="cs-CZ" dirty="0" smtClean="0"/>
              <a:t>Výhodné – úspory převáží náklady</a:t>
            </a:r>
          </a:p>
          <a:p>
            <a:r>
              <a:rPr lang="cs-CZ" dirty="0" smtClean="0"/>
              <a:t>Změna energetického mixu – těžká rozhodnutí</a:t>
            </a:r>
          </a:p>
          <a:p>
            <a:pPr lvl="2"/>
            <a:r>
              <a:rPr lang="cs-CZ" dirty="0" smtClean="0"/>
              <a:t>Jádro – „čisté“ a výhodné, ale bezpečné?</a:t>
            </a:r>
          </a:p>
          <a:p>
            <a:pPr lvl="2"/>
            <a:r>
              <a:rPr lang="cs-CZ" dirty="0" smtClean="0"/>
              <a:t>Zemní plyn – „čistý“, ale nejistota ceny a závislost na Rusku</a:t>
            </a:r>
          </a:p>
          <a:p>
            <a:pPr lvl="2"/>
            <a:r>
              <a:rPr lang="cs-CZ" dirty="0" smtClean="0"/>
              <a:t>Obnovitelné zdroje – často ekonomicky nevýhodné</a:t>
            </a:r>
          </a:p>
          <a:p>
            <a:r>
              <a:rPr lang="cs-CZ" dirty="0" smtClean="0"/>
              <a:t>Nové technologie – nejasná návratnost</a:t>
            </a:r>
          </a:p>
          <a:p>
            <a:r>
              <a:rPr lang="cs-CZ" dirty="0" smtClean="0"/>
              <a:t>Klíčová je vhodná kombinace a načasování</a:t>
            </a:r>
          </a:p>
          <a:p>
            <a:pPr lvl="2"/>
            <a:r>
              <a:rPr lang="cs-CZ" dirty="0" smtClean="0"/>
              <a:t>Snížení může proběhnout bez nákladů, ale i stát 2,3 mld. ročně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084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Mezinárodní závazky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Kjótský protokol (v rámci OSN)</a:t>
            </a:r>
          </a:p>
          <a:p>
            <a:pPr lvl="2"/>
            <a:r>
              <a:rPr lang="cs-CZ" dirty="0" smtClean="0"/>
              <a:t>Závazky snížit emise v letech 1990-2012 (ČR o 8 %)</a:t>
            </a:r>
          </a:p>
          <a:p>
            <a:pPr lvl="2"/>
            <a:r>
              <a:rPr lang="cs-CZ" dirty="0" smtClean="0"/>
              <a:t>Pro ČR velice výhodné – omezení výroby na začátku 90. let </a:t>
            </a:r>
            <a:r>
              <a:rPr lang="cs-CZ" dirty="0" smtClean="0">
                <a:sym typeface="Wingdings" pitchFamily="2" charset="2"/>
              </a:rPr>
              <a:t></a:t>
            </a:r>
            <a:r>
              <a:rPr lang="cs-CZ" dirty="0" smtClean="0"/>
              <a:t> prodej emisních povolenek ostatním státům</a:t>
            </a:r>
          </a:p>
          <a:p>
            <a:r>
              <a:rPr lang="cs-CZ" dirty="0" smtClean="0"/>
              <a:t>Klimaticko-energetický balíček EU</a:t>
            </a:r>
          </a:p>
          <a:p>
            <a:pPr lvl="2"/>
            <a:r>
              <a:rPr lang="cs-CZ" dirty="0" smtClean="0"/>
              <a:t>Cíle „20-20-20“ – do r. 2020 snížení emisí o 20 % (1990), zajištění 20 % podílu obnovitelných zdrojů a 20 % zvýšení energetické účinnosti</a:t>
            </a:r>
          </a:p>
          <a:p>
            <a:pPr lvl="2"/>
            <a:r>
              <a:rPr lang="cs-CZ" dirty="0" smtClean="0"/>
              <a:t>Platí pro EU jako celek, národní plány pro členské země</a:t>
            </a:r>
          </a:p>
          <a:p>
            <a:pPr lvl="2"/>
            <a:r>
              <a:rPr lang="cs-CZ" dirty="0" smtClean="0"/>
              <a:t>ČR: </a:t>
            </a:r>
            <a:r>
              <a:rPr lang="cs-CZ" dirty="0"/>
              <a:t>snížení emisí na obyvatele o 17 % </a:t>
            </a:r>
            <a:r>
              <a:rPr lang="cs-CZ" dirty="0" smtClean="0"/>
              <a:t>(2009</a:t>
            </a:r>
            <a:r>
              <a:rPr lang="cs-CZ" dirty="0"/>
              <a:t>) a dosažení 13 % obnovitelných zdrojů energie při výrobě elektřiny</a:t>
            </a:r>
            <a:endParaRPr lang="cs-CZ" dirty="0" smtClean="0"/>
          </a:p>
          <a:p>
            <a:pPr lvl="2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910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Politika ochrany klimatu v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Hlavní roli má </a:t>
            </a:r>
            <a:r>
              <a:rPr lang="cs-CZ" b="1" dirty="0" smtClean="0"/>
              <a:t>vláda </a:t>
            </a:r>
            <a:r>
              <a:rPr lang="cs-CZ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cs-CZ" dirty="0" smtClean="0">
                <a:sym typeface="Wingdings" pitchFamily="2" charset="2"/>
              </a:rPr>
              <a:t>především </a:t>
            </a:r>
            <a:r>
              <a:rPr lang="cs-CZ" b="1" dirty="0" smtClean="0">
                <a:sym typeface="Wingdings" pitchFamily="2" charset="2"/>
              </a:rPr>
              <a:t>Ministerstvo životního prostředí </a:t>
            </a:r>
            <a:r>
              <a:rPr lang="cs-CZ" dirty="0" smtClean="0">
                <a:sym typeface="Wingdings" pitchFamily="2" charset="2"/>
              </a:rPr>
              <a:t>(MŽP)</a:t>
            </a:r>
            <a:endParaRPr lang="cs-CZ" b="1" dirty="0" smtClean="0">
              <a:sym typeface="Wingdings" pitchFamily="2" charset="2"/>
            </a:endParaRPr>
          </a:p>
          <a:p>
            <a:pPr lvl="2"/>
            <a:r>
              <a:rPr lang="cs-CZ" dirty="0" smtClean="0">
                <a:sym typeface="Wingdings" pitchFamily="2" charset="2"/>
              </a:rPr>
              <a:t>Spory s ostatními ministerstvy – např. o jadernou energetiku</a:t>
            </a:r>
          </a:p>
          <a:p>
            <a:r>
              <a:rPr lang="cs-CZ" dirty="0" smtClean="0"/>
              <a:t>Aktivní mohou být i</a:t>
            </a:r>
            <a:r>
              <a:rPr lang="cs-CZ" b="1" dirty="0" smtClean="0"/>
              <a:t> města </a:t>
            </a:r>
            <a:r>
              <a:rPr lang="cs-CZ" dirty="0" smtClean="0"/>
              <a:t>– např. zapojením do evropských sítí na ochranu klimatu</a:t>
            </a:r>
          </a:p>
          <a:p>
            <a:r>
              <a:rPr lang="cs-CZ" dirty="0" smtClean="0"/>
              <a:t>Pro politické strany není klima velkým tématem</a:t>
            </a:r>
          </a:p>
          <a:p>
            <a:pPr lvl="2"/>
            <a:r>
              <a:rPr lang="cs-CZ" dirty="0" smtClean="0"/>
              <a:t>Strana zelených mimo parlament, rámcová shoda ostatních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233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Veřejné mínění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Významně se neliší od průměru EU</a:t>
            </a:r>
          </a:p>
          <a:p>
            <a:pPr lvl="2"/>
            <a:r>
              <a:rPr lang="cs-CZ" dirty="0" smtClean="0"/>
              <a:t>Mírný podprůměr ve většině otázek</a:t>
            </a:r>
          </a:p>
          <a:p>
            <a:pPr lvl="2"/>
            <a:r>
              <a:rPr lang="cs-CZ" dirty="0" smtClean="0"/>
              <a:t>Menší uvědomělost k životnímu prostředí je typická také pro ostatní státy střední a východní Evropy</a:t>
            </a:r>
          </a:p>
          <a:p>
            <a:r>
              <a:rPr lang="cs-CZ" dirty="0" smtClean="0"/>
              <a:t>4 z 5 Čechů považují klima za významný problém</a:t>
            </a:r>
          </a:p>
          <a:p>
            <a:r>
              <a:rPr lang="cs-CZ" dirty="0" smtClean="0"/>
              <a:t>16 % jej řadí na 1. místo (EU27: 20 %)</a:t>
            </a:r>
          </a:p>
          <a:p>
            <a:r>
              <a:rPr lang="cs-CZ" dirty="0" smtClean="0"/>
              <a:t>Slabší vlastní aktivita</a:t>
            </a:r>
          </a:p>
          <a:p>
            <a:pPr lvl="2"/>
            <a:r>
              <a:rPr lang="cs-CZ" dirty="0" smtClean="0"/>
              <a:t>45 % aktivně přispívá k ochraně klimatu </a:t>
            </a:r>
            <a:br>
              <a:rPr lang="cs-CZ" dirty="0" smtClean="0"/>
            </a:br>
            <a:r>
              <a:rPr lang="cs-CZ" dirty="0" smtClean="0"/>
              <a:t>(EU27: 53%</a:t>
            </a:r>
            <a:r>
              <a:rPr lang="en-US" dirty="0" smtClean="0"/>
              <a:t>; </a:t>
            </a:r>
            <a:r>
              <a:rPr lang="cs-CZ" dirty="0" smtClean="0"/>
              <a:t>Švédsko: 75 %)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8307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Veřejné mínění</a:t>
            </a:r>
            <a:endParaRPr lang="cs-CZ" dirty="0"/>
          </a:p>
        </p:txBody>
      </p:sp>
      <p:pic>
        <p:nvPicPr>
          <p:cNvPr id="3" name="Obrázek 2" descr="C:\Users\Jakub\AppData\Local\Temp\enhtmlclip\Image(2)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884368" cy="41325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ovéPole 3"/>
          <p:cNvSpPr txBox="1"/>
          <p:nvPr/>
        </p:nvSpPr>
        <p:spPr>
          <a:xfrm>
            <a:off x="6444208" y="5925591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 smtClean="0"/>
              <a:t>Zdroj: CVVM (2008)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242323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Veřejné mínění - jádro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4836" y="5445224"/>
            <a:ext cx="8229600" cy="955576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ALE 33% by zvažovalo odstěhování při stavbě jaderné elektrárny v okolí 20-30 km</a:t>
            </a:r>
            <a:endParaRPr lang="cs-CZ" dirty="0"/>
          </a:p>
        </p:txBody>
      </p:sp>
      <p:pic>
        <p:nvPicPr>
          <p:cNvPr id="4" name="Obrázek 3" descr="C:\Users\Jakub\AppData\Local\Temp\enhtmlclip\Image(3)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792"/>
            <a:ext cx="5219848" cy="33506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ovéPole 4"/>
          <p:cNvSpPr txBox="1"/>
          <p:nvPr/>
        </p:nvSpPr>
        <p:spPr>
          <a:xfrm>
            <a:off x="5004048" y="490740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 smtClean="0"/>
              <a:t>Zdroj: CVVM (2011)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67014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Environmentální nevládní organizace v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772816"/>
            <a:ext cx="8208912" cy="4625609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Sdružení v Klimatické koalici (</a:t>
            </a:r>
            <a:r>
              <a:rPr lang="cs-CZ" dirty="0" smtClean="0">
                <a:hlinkClick r:id="rId2"/>
              </a:rPr>
              <a:t>www.zmenaklimatu.cz</a:t>
            </a:r>
            <a:r>
              <a:rPr lang="cs-CZ" dirty="0" smtClean="0"/>
              <a:t>)</a:t>
            </a:r>
          </a:p>
          <a:p>
            <a:r>
              <a:rPr lang="cs-CZ" dirty="0" smtClean="0"/>
              <a:t>Obdobné cíle, různé prostředky</a:t>
            </a:r>
          </a:p>
          <a:p>
            <a:r>
              <a:rPr lang="cs-CZ" b="1" dirty="0" smtClean="0"/>
              <a:t>Hnutí Duha</a:t>
            </a:r>
          </a:p>
          <a:p>
            <a:pPr lvl="2"/>
            <a:r>
              <a:rPr lang="cs-CZ" dirty="0" smtClean="0"/>
              <a:t>„</a:t>
            </a:r>
            <a:r>
              <a:rPr lang="cs-CZ" dirty="0"/>
              <a:t>Umíme si vybrat, který přístup je v daný okamžik nejúčinnější. Někdy je lepší lobbovat v zákulisí - jindy předat skandální informace televiznímu zpravodajství.“ </a:t>
            </a:r>
            <a:endParaRPr lang="cs-CZ" b="1" dirty="0" smtClean="0"/>
          </a:p>
          <a:p>
            <a:r>
              <a:rPr lang="cs-CZ" b="1" dirty="0" smtClean="0"/>
              <a:t>Greenpeace</a:t>
            </a:r>
          </a:p>
          <a:p>
            <a:pPr lvl="2"/>
            <a:r>
              <a:rPr lang="cs-CZ" dirty="0" smtClean="0"/>
              <a:t>Veřejné, často kontroverzní kampaně – šplhání na komíny elektráren a střechu Úřadu vlády</a:t>
            </a:r>
          </a:p>
          <a:p>
            <a:r>
              <a:rPr lang="cs-CZ" b="1" dirty="0" smtClean="0"/>
              <a:t>CDE, EPS, </a:t>
            </a:r>
            <a:r>
              <a:rPr lang="cs-CZ" b="1" dirty="0" err="1" smtClean="0"/>
              <a:t>Veronica</a:t>
            </a:r>
            <a:endParaRPr lang="cs-CZ" b="1" dirty="0" smtClean="0"/>
          </a:p>
          <a:p>
            <a:pPr lvl="2"/>
            <a:r>
              <a:rPr lang="cs-CZ" dirty="0" smtClean="0"/>
              <a:t>Výzkum, odborná činnost, vzdělávání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4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 zamyšlení II</a:t>
            </a:r>
            <a:endParaRPr lang="cs-CZ" dirty="0"/>
          </a:p>
        </p:txBody>
      </p:sp>
      <p:pic>
        <p:nvPicPr>
          <p:cNvPr id="2050" name="Picture 2" descr="http://www.greenpeace.org/czech/Global/czech/image/2010/5/paroubek-z-plakatu-slibuje-vyvlastneni-kvuli-uhl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042" y="1556792"/>
            <a:ext cx="7138358" cy="475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6300192" y="637203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 smtClean="0"/>
              <a:t>Zdroj: Greenpeace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12290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„Klimatický skepticismus“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V ČR podobně okrajový jako jinde ve světě</a:t>
            </a:r>
          </a:p>
          <a:p>
            <a:r>
              <a:rPr lang="cs-CZ" dirty="0" smtClean="0"/>
              <a:t>Hlavní argumenty</a:t>
            </a:r>
          </a:p>
          <a:p>
            <a:pPr lvl="2"/>
            <a:r>
              <a:rPr lang="cs-CZ" dirty="0" smtClean="0"/>
              <a:t>Nekritické přejímání dominantního pohledu potlačuje svobodnou diskuzi</a:t>
            </a:r>
          </a:p>
          <a:p>
            <a:pPr lvl="2"/>
            <a:r>
              <a:rPr lang="cs-CZ" dirty="0" smtClean="0"/>
              <a:t>Upozorňují na vědecké </a:t>
            </a:r>
            <a:r>
              <a:rPr lang="cs-CZ" dirty="0"/>
              <a:t>nedostatky, např. ve studiích o vlivu člověka na </a:t>
            </a:r>
            <a:r>
              <a:rPr lang="cs-CZ" dirty="0" smtClean="0"/>
              <a:t>klima</a:t>
            </a:r>
          </a:p>
          <a:p>
            <a:pPr lvl="2"/>
            <a:r>
              <a:rPr lang="cs-CZ" dirty="0" smtClean="0"/>
              <a:t>Obviňují hlavní proud klimatologie z političnosti </a:t>
            </a:r>
          </a:p>
          <a:p>
            <a:pPr lvl="2"/>
            <a:r>
              <a:rPr lang="cs-CZ" dirty="0" smtClean="0"/>
              <a:t>Prezentují politické </a:t>
            </a:r>
            <a:r>
              <a:rPr lang="cs-CZ" dirty="0"/>
              <a:t>alternativy, tedy např. upřednostnění adaptace před bojem proti emisím</a:t>
            </a:r>
            <a:r>
              <a:rPr lang="cs-CZ" dirty="0" smtClean="0"/>
              <a:t>  </a:t>
            </a:r>
          </a:p>
          <a:p>
            <a:r>
              <a:rPr lang="cs-CZ" dirty="0" smtClean="0"/>
              <a:t>Většina nepopírá oteplování Země</a:t>
            </a:r>
          </a:p>
          <a:p>
            <a:r>
              <a:rPr lang="cs-CZ" dirty="0" smtClean="0"/>
              <a:t>Více: </a:t>
            </a:r>
            <a:r>
              <a:rPr lang="cs-CZ" dirty="0" smtClean="0">
                <a:hlinkClick r:id="rId2"/>
              </a:rPr>
              <a:t>www.klimaskeptik.cz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925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 zamyšlení III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18872" indent="0">
              <a:buNone/>
            </a:pPr>
            <a:r>
              <a:rPr lang="cs-CZ" i="1" dirty="0"/>
              <a:t>„Jako někdo, kdo prožil většinu svého života v komunismu, se cítím povinen říci, že největší hrozbou pro svobodu, demokracii, tržní ekonomiku a prosperitu na počátku 21. století není komunismus nebo jeho různé měkčí varianty. Komunismus byl nahrazen hrozbou ambiciózního environmentalismu. Tato ideologie hlásá, že jí jde o ochranu Země a přírody, a pod tímto sloganem – podobně jako kdysi marxisté – chce nahradit svobodný a spontánní vývoj lidstva určitým druhem centrálního (nyní globálního) plánování celého světa</a:t>
            </a:r>
            <a:r>
              <a:rPr lang="cs-CZ" i="1" dirty="0" smtClean="0"/>
              <a:t>.“</a:t>
            </a:r>
          </a:p>
          <a:p>
            <a:pPr marL="118872" indent="0">
              <a:buNone/>
            </a:pPr>
            <a:endParaRPr lang="cs-CZ" i="1" dirty="0"/>
          </a:p>
          <a:p>
            <a:pPr marL="118872" indent="0">
              <a:buNone/>
            </a:pPr>
            <a:r>
              <a:rPr lang="cs-CZ" dirty="0" smtClean="0"/>
              <a:t>Václav Klaus, projev před americkým Kongresem (2007)</a:t>
            </a:r>
          </a:p>
          <a:p>
            <a:pPr marL="118872" indent="0">
              <a:buNone/>
            </a:pPr>
            <a:endParaRPr lang="cs-CZ" i="1" dirty="0"/>
          </a:p>
          <a:p>
            <a:pPr marL="118872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217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informace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endParaRPr lang="cs-CZ" dirty="0" smtClean="0"/>
          </a:p>
          <a:p>
            <a:pPr marL="118872" indent="0">
              <a:buNone/>
            </a:pPr>
            <a:endParaRPr lang="cs-CZ" dirty="0" smtClean="0"/>
          </a:p>
          <a:p>
            <a:r>
              <a:rPr lang="cs-CZ" dirty="0" smtClean="0"/>
              <a:t>Databáze zdrojů na </a:t>
            </a:r>
            <a:r>
              <a:rPr lang="cs-CZ" b="1" dirty="0" smtClean="0">
                <a:hlinkClick r:id="rId2"/>
              </a:rPr>
              <a:t>www.amo.cz/klima</a:t>
            </a:r>
            <a:endParaRPr lang="cs-CZ" b="1" dirty="0" smtClean="0"/>
          </a:p>
          <a:p>
            <a:endParaRPr lang="cs-CZ" b="1" dirty="0" smtClean="0"/>
          </a:p>
          <a:p>
            <a:r>
              <a:rPr lang="cs-CZ" b="1" dirty="0" smtClean="0"/>
              <a:t>Děkujeme za pozornost!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15370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 – klasické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106</TotalTime>
  <Words>923</Words>
  <Application>Microsoft Office PowerPoint</Application>
  <PresentationFormat>Předvádění na obrazovce (4:3)</PresentationFormat>
  <Paragraphs>124</Paragraphs>
  <Slides>18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Modul</vt:lpstr>
      <vt:lpstr>Změna klimatu a ČR</vt:lpstr>
      <vt:lpstr>Jak učit o změně klimatu?</vt:lpstr>
      <vt:lpstr>Obsah</vt:lpstr>
      <vt:lpstr>ČR a dopady klimatické změny</vt:lpstr>
      <vt:lpstr>ČR a dopady klimatické změny</vt:lpstr>
      <vt:lpstr>K zamyšlení I</vt:lpstr>
      <vt:lpstr>ČR jako producent emisí</vt:lpstr>
      <vt:lpstr>Jak snížit emise?</vt:lpstr>
      <vt:lpstr>Mezinárodní závazky ČR</vt:lpstr>
      <vt:lpstr>Politika ochrany klimatu v ČR</vt:lpstr>
      <vt:lpstr>Veřejné mínění</vt:lpstr>
      <vt:lpstr>Veřejné mínění</vt:lpstr>
      <vt:lpstr>Veřejné mínění - jádro</vt:lpstr>
      <vt:lpstr>Environmentální nevládní organizace v ČR</vt:lpstr>
      <vt:lpstr>K zamyšlení II</vt:lpstr>
      <vt:lpstr>„Klimatický skepticismus“</vt:lpstr>
      <vt:lpstr>K zamyšlení III</vt:lpstr>
      <vt:lpstr>Další informace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Změna klimatu a ČR</dc:title>
  <dc:creator>Jakub</dc:creator>
  <cp:lastModifiedBy>Jakub</cp:lastModifiedBy>
  <cp:revision>32</cp:revision>
  <dcterms:created xsi:type="dcterms:W3CDTF">2012-01-30T16:34:39Z</dcterms:created>
  <dcterms:modified xsi:type="dcterms:W3CDTF">2012-01-30T18:21:36Z</dcterms:modified>
</cp:coreProperties>
</file>