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5" r:id="rId14"/>
    <p:sldId id="276" r:id="rId15"/>
    <p:sldId id="274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9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18053-FF06-4618-8941-DEA32D3275CE}" type="datetimeFigureOut">
              <a:rPr lang="cs-CZ" smtClean="0"/>
              <a:t>31.1.2012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D47A2-E646-4668-ACCD-43F4093249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35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Obdélní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AFB5AF3-F6BB-4CFA-8FE4-9111BCAC6585}" type="datetimeFigureOut">
              <a:rPr lang="cs-CZ" smtClean="0"/>
              <a:pPr/>
              <a:t>31.1.2012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mo.cz/klim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o.cz/klim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Země a klimatická změna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 učit o změně klimatu?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954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učit o změně klimatu?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5266928" cy="4625609"/>
          </a:xfrm>
        </p:spPr>
        <p:txBody>
          <a:bodyPr/>
          <a:lstStyle/>
          <a:p>
            <a:r>
              <a:rPr lang="cs-CZ" dirty="0" smtClean="0"/>
              <a:t>Tato prezentace vznikla v rámci vzdělávacího projektu Jak učit o změnách klimatu?</a:t>
            </a:r>
          </a:p>
          <a:p>
            <a:r>
              <a:rPr lang="cs-CZ" dirty="0" smtClean="0"/>
              <a:t>Projekt </a:t>
            </a:r>
            <a:r>
              <a:rPr lang="cs-CZ" dirty="0"/>
              <a:t>byl podpořen Ministerstvem životního prostředí, projekt nemusí vyjadřovat stanoviska MŽP</a:t>
            </a:r>
            <a:r>
              <a:rPr lang="cs-CZ" dirty="0" smtClean="0"/>
              <a:t>.</a:t>
            </a:r>
          </a:p>
          <a:p>
            <a:r>
              <a:rPr lang="cs-CZ" dirty="0" smtClean="0">
                <a:hlinkClick r:id="rId2"/>
              </a:rPr>
              <a:t>www.amo.cz/klima</a:t>
            </a:r>
            <a:r>
              <a:rPr lang="cs-CZ" dirty="0" smtClean="0"/>
              <a:t>	</a:t>
            </a: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19" y="1916832"/>
            <a:ext cx="2145792" cy="364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7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Obecné informace o klimatické změně </a:t>
            </a:r>
          </a:p>
          <a:p>
            <a:endParaRPr lang="cs-CZ" dirty="0" smtClean="0"/>
          </a:p>
          <a:p>
            <a:r>
              <a:rPr lang="cs-CZ" dirty="0" smtClean="0"/>
              <a:t>Skleníkový efekt a skleníkové plyny </a:t>
            </a:r>
          </a:p>
          <a:p>
            <a:endParaRPr lang="cs-CZ" dirty="0" smtClean="0"/>
          </a:p>
          <a:p>
            <a:r>
              <a:rPr lang="cs-CZ" dirty="0" smtClean="0"/>
              <a:t>Vědecké spory</a:t>
            </a:r>
          </a:p>
          <a:p>
            <a:endParaRPr lang="cs-CZ" dirty="0" smtClean="0"/>
          </a:p>
          <a:p>
            <a:r>
              <a:rPr lang="cs-CZ" dirty="0" smtClean="0"/>
              <a:t>Vliv člověka na klima </a:t>
            </a:r>
          </a:p>
          <a:p>
            <a:endParaRPr lang="cs-CZ" dirty="0" smtClean="0"/>
          </a:p>
          <a:p>
            <a:r>
              <a:rPr lang="cs-CZ" dirty="0" smtClean="0"/>
              <a:t>Důsledky změny klimatu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13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Obecné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8219256" cy="4822161"/>
          </a:xfrm>
        </p:spPr>
        <p:txBody>
          <a:bodyPr>
            <a:normAutofit/>
          </a:bodyPr>
          <a:lstStyle/>
          <a:p>
            <a:r>
              <a:rPr lang="cs-CZ" dirty="0" smtClean="0"/>
              <a:t>Co je </a:t>
            </a:r>
            <a:r>
              <a:rPr lang="cs-CZ" b="1" dirty="0" smtClean="0"/>
              <a:t>klima? </a:t>
            </a:r>
            <a:endParaRPr lang="cs-CZ" dirty="0" smtClean="0"/>
          </a:p>
          <a:p>
            <a:r>
              <a:rPr lang="cs-CZ" b="1" dirty="0" smtClean="0"/>
              <a:t>Vývoj průměrných teplot</a:t>
            </a:r>
          </a:p>
          <a:p>
            <a:pPr lvl="2"/>
            <a:r>
              <a:rPr lang="cs-CZ" dirty="0" smtClean="0"/>
              <a:t>Středověké teplé období</a:t>
            </a:r>
          </a:p>
          <a:p>
            <a:pPr lvl="2"/>
            <a:r>
              <a:rPr lang="cs-CZ" dirty="0" smtClean="0"/>
              <a:t>Malá doba ledová</a:t>
            </a:r>
          </a:p>
          <a:p>
            <a:pPr lvl="2"/>
            <a:r>
              <a:rPr lang="cs-CZ" dirty="0" smtClean="0"/>
              <a:t>Nárůst průměrných teplot během průmyslové revoluce</a:t>
            </a:r>
          </a:p>
          <a:p>
            <a:r>
              <a:rPr lang="cs-CZ" b="1" dirty="0" smtClean="0"/>
              <a:t>Faktory způsobující změny klimatu</a:t>
            </a:r>
          </a:p>
          <a:p>
            <a:pPr lvl="2"/>
            <a:r>
              <a:rPr lang="cs-CZ" dirty="0" smtClean="0"/>
              <a:t>Vesmírné</a:t>
            </a:r>
          </a:p>
          <a:p>
            <a:pPr lvl="2"/>
            <a:r>
              <a:rPr lang="cs-CZ" dirty="0" smtClean="0"/>
              <a:t>Vlastnosti zemského povrchu</a:t>
            </a:r>
          </a:p>
          <a:p>
            <a:pPr lvl="2"/>
            <a:r>
              <a:rPr lang="cs-CZ" dirty="0" smtClean="0"/>
              <a:t>Ostatní 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466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Skleníkový efekt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 lvl="1"/>
            <a:endParaRPr lang="cs-CZ" dirty="0"/>
          </a:p>
        </p:txBody>
      </p:sp>
      <p:pic>
        <p:nvPicPr>
          <p:cNvPr id="4" name="Obrázek 3" descr="http://blog.sme.sk/blog/560/195013/gh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84784"/>
            <a:ext cx="71287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1043608" y="6309320"/>
            <a:ext cx="2888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 dirty="0" smtClean="0"/>
              <a:t>Zdroj: </a:t>
            </a:r>
            <a:r>
              <a:rPr lang="cs-CZ" i="1" dirty="0" err="1" smtClean="0"/>
              <a:t>Le</a:t>
            </a:r>
            <a:r>
              <a:rPr lang="cs-CZ" i="1" dirty="0" smtClean="0"/>
              <a:t> </a:t>
            </a:r>
            <a:r>
              <a:rPr lang="cs-CZ" i="1" dirty="0" err="1" smtClean="0"/>
              <a:t>Treut</a:t>
            </a:r>
            <a:r>
              <a:rPr lang="cs-CZ" i="1" dirty="0" smtClean="0"/>
              <a:t> a kol. (2007).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Skleníkové plyny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Vlastnosti, množství, trvání a podíl na skleníkovém efektu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								</a:t>
            </a:r>
          </a:p>
          <a:p>
            <a:pPr>
              <a:buNone/>
            </a:pPr>
            <a:r>
              <a:rPr lang="cs-CZ" dirty="0" smtClean="0"/>
              <a:t>								 </a:t>
            </a:r>
            <a:r>
              <a:rPr lang="cs-CZ" sz="1800" i="1" dirty="0" smtClean="0"/>
              <a:t>Zdroj: IPCC</a:t>
            </a:r>
          </a:p>
        </p:txBody>
      </p:sp>
      <p:pic>
        <p:nvPicPr>
          <p:cNvPr id="4" name="Obrázek 3" descr="Carbon_Dioxide_400ky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852936"/>
            <a:ext cx="5511556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Koloběh uhlíku </a:t>
            </a:r>
            <a:endParaRPr lang="cs-CZ" dirty="0"/>
          </a:p>
        </p:txBody>
      </p:sp>
      <p:pic>
        <p:nvPicPr>
          <p:cNvPr id="6" name="Zástupný symbol pro obsah 5" descr="http://www.meteocentrum.cz/zmeny-klimatu/globalni-cyklus-uhliku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5399049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véPole 9"/>
          <p:cNvSpPr txBox="1"/>
          <p:nvPr/>
        </p:nvSpPr>
        <p:spPr>
          <a:xfrm>
            <a:off x="5868144" y="184482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652120" y="2780928"/>
          <a:ext cx="3287688" cy="2377440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1643844"/>
                <a:gridCol w="1643844"/>
              </a:tblGrid>
              <a:tr h="324232">
                <a:tc gridSpan="2">
                  <a:txBody>
                    <a:bodyPr/>
                    <a:lstStyle/>
                    <a:p>
                      <a:r>
                        <a:rPr lang="cs-CZ" dirty="0" smtClean="0"/>
                        <a:t>Rezervoáry</a:t>
                      </a:r>
                      <a:r>
                        <a:rPr lang="cs-CZ" baseline="0" dirty="0" smtClean="0"/>
                        <a:t> uhlíku</a:t>
                      </a:r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190820">
                <a:tc>
                  <a:txBody>
                    <a:bodyPr/>
                    <a:lstStyle/>
                    <a:p>
                      <a:r>
                        <a:rPr lang="cs-CZ" dirty="0" smtClean="0"/>
                        <a:t>Hluboký</a:t>
                      </a:r>
                      <a:r>
                        <a:rPr lang="cs-CZ" baseline="0" dirty="0" smtClean="0"/>
                        <a:t> oceán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37 000 </a:t>
                      </a:r>
                      <a:r>
                        <a:rPr lang="cs-CZ" dirty="0" err="1" smtClean="0"/>
                        <a:t>GtC</a:t>
                      </a:r>
                      <a:endParaRPr lang="cs-CZ" dirty="0"/>
                    </a:p>
                  </a:txBody>
                  <a:tcPr/>
                </a:tc>
              </a:tr>
              <a:tr h="190820">
                <a:tc>
                  <a:txBody>
                    <a:bodyPr/>
                    <a:lstStyle/>
                    <a:p>
                      <a:r>
                        <a:rPr lang="cs-CZ" dirty="0" smtClean="0"/>
                        <a:t>Vrchní</a:t>
                      </a:r>
                      <a:r>
                        <a:rPr lang="cs-CZ" baseline="0" dirty="0" smtClean="0"/>
                        <a:t> oceán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900 </a:t>
                      </a:r>
                      <a:r>
                        <a:rPr lang="cs-CZ" dirty="0" err="1" smtClean="0"/>
                        <a:t>GtC</a:t>
                      </a:r>
                      <a:endParaRPr lang="cs-CZ" dirty="0"/>
                    </a:p>
                  </a:txBody>
                  <a:tcPr/>
                </a:tc>
              </a:tr>
              <a:tr h="190820">
                <a:tc>
                  <a:txBody>
                    <a:bodyPr/>
                    <a:lstStyle/>
                    <a:p>
                      <a:r>
                        <a:rPr lang="cs-CZ" dirty="0" smtClean="0"/>
                        <a:t>Atmosféra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750 </a:t>
                      </a:r>
                      <a:r>
                        <a:rPr lang="cs-CZ" dirty="0" err="1" smtClean="0"/>
                        <a:t>GtC</a:t>
                      </a:r>
                      <a:endParaRPr lang="cs-CZ" dirty="0"/>
                    </a:p>
                  </a:txBody>
                  <a:tcPr/>
                </a:tc>
              </a:tr>
              <a:tr h="190820">
                <a:tc>
                  <a:txBody>
                    <a:bodyPr/>
                    <a:lstStyle/>
                    <a:p>
                      <a:r>
                        <a:rPr lang="cs-CZ" dirty="0" smtClean="0"/>
                        <a:t>Zemský povrch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2 300 </a:t>
                      </a:r>
                      <a:r>
                        <a:rPr lang="cs-CZ" dirty="0" err="1" smtClean="0"/>
                        <a:t>GtC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5724128" y="573325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Zdroj: www.</a:t>
            </a:r>
            <a:r>
              <a:rPr lang="cs-CZ" i="1" dirty="0" err="1" smtClean="0"/>
              <a:t>meteocentrum.cz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9810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Vědecká debata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Shoda</a:t>
            </a:r>
          </a:p>
          <a:p>
            <a:pPr lvl="2"/>
            <a:r>
              <a:rPr lang="cs-CZ" dirty="0" smtClean="0"/>
              <a:t>Spojitost mezi koncentrací </a:t>
            </a:r>
            <a:r>
              <a:rPr lang="cs-CZ" dirty="0" smtClean="0">
                <a:ea typeface="SimSun"/>
                <a:cs typeface="Times New Roman"/>
              </a:rPr>
              <a:t>CO</a:t>
            </a:r>
            <a:r>
              <a:rPr lang="cs-CZ" baseline="-25000" dirty="0" smtClean="0">
                <a:ea typeface="SimSun"/>
                <a:cs typeface="Times New Roman"/>
              </a:rPr>
              <a:t>2 </a:t>
            </a:r>
            <a:r>
              <a:rPr lang="cs-CZ" dirty="0" smtClean="0"/>
              <a:t>a skleníkovým efektem</a:t>
            </a:r>
          </a:p>
          <a:p>
            <a:r>
              <a:rPr lang="cs-CZ" dirty="0" smtClean="0"/>
              <a:t>Spor</a:t>
            </a:r>
          </a:p>
          <a:p>
            <a:pPr lvl="2"/>
            <a:r>
              <a:rPr lang="cs-CZ" dirty="0" smtClean="0"/>
              <a:t>Citlivost klimatu</a:t>
            </a:r>
          </a:p>
          <a:p>
            <a:r>
              <a:rPr lang="cs-CZ" dirty="0" smtClean="0"/>
              <a:t>Potřeba dalšího výzkumu</a:t>
            </a:r>
          </a:p>
          <a:p>
            <a:pPr lvl="2"/>
            <a:r>
              <a:rPr lang="cs-CZ" dirty="0" smtClean="0"/>
              <a:t>Sluneční cykly </a:t>
            </a:r>
          </a:p>
          <a:p>
            <a:r>
              <a:rPr lang="cs-CZ" dirty="0" smtClean="0"/>
              <a:t>Nejasnosti</a:t>
            </a:r>
          </a:p>
          <a:p>
            <a:pPr lvl="2"/>
            <a:r>
              <a:rPr lang="cs-CZ" dirty="0" smtClean="0"/>
              <a:t>Regionální dopady </a:t>
            </a:r>
          </a:p>
          <a:p>
            <a:pPr lvl="2"/>
            <a:r>
              <a:rPr lang="cs-CZ" dirty="0" smtClean="0"/>
              <a:t>Vliv člověka na oblačnost</a:t>
            </a:r>
          </a:p>
          <a:p>
            <a:pPr lvl="2"/>
            <a:r>
              <a:rPr lang="cs-CZ" dirty="0" smtClean="0"/>
              <a:t>Změna absorpčních schopností zemského povrchu a oceánů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08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Vliv člověka na klima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Vzrůstání koncentrací oxidu uhličitého</a:t>
            </a:r>
          </a:p>
          <a:p>
            <a:pPr lvl="2"/>
            <a:r>
              <a:rPr lang="cs-CZ" dirty="0" smtClean="0"/>
              <a:t>Polovina 19. století 280 </a:t>
            </a:r>
            <a:r>
              <a:rPr lang="cs-CZ" dirty="0" err="1" smtClean="0"/>
              <a:t>ppm</a:t>
            </a:r>
            <a:r>
              <a:rPr lang="cs-CZ" dirty="0" smtClean="0"/>
              <a:t> </a:t>
            </a:r>
            <a:r>
              <a:rPr lang="cs-CZ" dirty="0" smtClean="0">
                <a:sym typeface="Wingdings" pitchFamily="2" charset="2"/>
              </a:rPr>
              <a:t> v roce 2009 již 388 </a:t>
            </a:r>
            <a:r>
              <a:rPr lang="cs-CZ" dirty="0" err="1" smtClean="0">
                <a:sym typeface="Wingdings" pitchFamily="2" charset="2"/>
              </a:rPr>
              <a:t>ppm</a:t>
            </a:r>
            <a:endParaRPr lang="cs-CZ" dirty="0" smtClean="0"/>
          </a:p>
          <a:p>
            <a:pPr lvl="2"/>
            <a:r>
              <a:rPr lang="cs-CZ" dirty="0" smtClean="0"/>
              <a:t>Narušení přirozeného cyklu uhlíku </a:t>
            </a:r>
          </a:p>
          <a:p>
            <a:r>
              <a:rPr lang="cs-CZ" dirty="0" smtClean="0"/>
              <a:t>Fosilní </a:t>
            </a:r>
            <a:r>
              <a:rPr lang="cs-CZ" dirty="0" smtClean="0"/>
              <a:t>paliva </a:t>
            </a:r>
          </a:p>
          <a:p>
            <a:pPr lvl="2"/>
            <a:r>
              <a:rPr lang="cs-CZ" dirty="0" smtClean="0"/>
              <a:t>Ropa a uhlí (40 %)</a:t>
            </a:r>
          </a:p>
          <a:p>
            <a:pPr lvl="2"/>
            <a:r>
              <a:rPr lang="cs-CZ" dirty="0" smtClean="0"/>
              <a:t>Zemní plyn (20 %) </a:t>
            </a:r>
          </a:p>
          <a:p>
            <a:r>
              <a:rPr lang="cs-CZ" dirty="0" smtClean="0"/>
              <a:t>Kontroverze</a:t>
            </a:r>
          </a:p>
          <a:p>
            <a:pPr lvl="2"/>
            <a:r>
              <a:rPr lang="cs-CZ" dirty="0" smtClean="0"/>
              <a:t>Přeceňování významu člověka a možná absence výkyvů teplot ve starších dobách </a:t>
            </a:r>
          </a:p>
        </p:txBody>
      </p:sp>
    </p:spTree>
    <p:extLst>
      <p:ext uri="{BB962C8B-B14F-4D97-AF65-F5344CB8AC3E}">
        <p14:creationId xmlns:p14="http://schemas.microsoft.com/office/powerpoint/2010/main" val="179910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Scénáře dle IPCC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1774823"/>
          <a:ext cx="8229600" cy="460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303252"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A1 – Velký ekonomický a populační růst. Rychlý rozvoj vědy a techniky a jejich rozšiřování po celém světě. Nerovnosti mezi regiony se snižují, </a:t>
                      </a:r>
                      <a:r>
                        <a:rPr kumimoji="0" lang="cs-CZ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Různé energetické mixy.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A2 – Svět je více rozdělen, státy fungují</a:t>
                      </a:r>
                      <a:r>
                        <a:rPr kumimoji="0" lang="cs-CZ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 regionech, globální výměna zboží a informací není</a:t>
                      </a:r>
                      <a:r>
                        <a:rPr kumimoji="0" lang="cs-CZ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velká. Ekonomický růst je pomalejší a stejně tak technologické změny. </a:t>
                      </a:r>
                      <a:endParaRPr lang="cs-CZ" dirty="0"/>
                    </a:p>
                  </a:txBody>
                  <a:tcPr/>
                </a:tc>
              </a:tr>
              <a:tr h="2303252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B1 – Svět je více integrován a zároveň šetrnější k životnímu prostředí. Důraz je kladen na úspory a nízkou energetickou náročnost. Populační růst je rychlý. Státy kladou důraz na společné řešení globálních problémů.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B2 – Svět je rozdělen do regionů, ale je šetrný k životnímu prostředí. Populace roste pomaleji než v ostatních scénářích. Důraz je kladen na lokální řešení problémů, ne globální spolupráci. Technologie se nepřenáší snadno z jedné části světa do druhé a jejich vývoj </a:t>
                      </a:r>
                      <a:r>
                        <a:rPr kumimoji="0" lang="cs-CZ" sz="18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 pomalý.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3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Možný růst teplot dle IPCC</a:t>
            </a:r>
            <a:endParaRPr lang="cs-CZ" dirty="0"/>
          </a:p>
        </p:txBody>
      </p:sp>
      <p:pic>
        <p:nvPicPr>
          <p:cNvPr id="4" name="Zástupný symbol pro obsah 3" descr="http://www.epa.gov/climatechange/science/images/ipcc_scenario_prediction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669674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323528" y="6165304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i="1" dirty="0" smtClean="0"/>
              <a:t>Zdroj: </a:t>
            </a:r>
            <a:r>
              <a:rPr lang="cs-CZ" i="1" dirty="0" err="1" smtClean="0"/>
              <a:t>SkepticalScience.com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78307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Dopady klimatických změn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625609"/>
          </a:xfrm>
        </p:spPr>
        <p:txBody>
          <a:bodyPr>
            <a:normAutofit/>
          </a:bodyPr>
          <a:lstStyle/>
          <a:p>
            <a:r>
              <a:rPr lang="cs-CZ" dirty="0" smtClean="0"/>
              <a:t>Četnost extrémních výkyvů počasí</a:t>
            </a:r>
          </a:p>
          <a:p>
            <a:r>
              <a:rPr lang="cs-CZ" dirty="0" smtClean="0"/>
              <a:t>Mořské proudění</a:t>
            </a:r>
          </a:p>
          <a:p>
            <a:r>
              <a:rPr lang="cs-CZ" dirty="0" smtClean="0"/>
              <a:t>Ledovce</a:t>
            </a:r>
          </a:p>
          <a:p>
            <a:r>
              <a:rPr lang="cs-CZ" dirty="0" smtClean="0"/>
              <a:t>Stoupající hladina oceánů</a:t>
            </a:r>
          </a:p>
          <a:p>
            <a:r>
              <a:rPr lang="cs-CZ" dirty="0" smtClean="0"/>
              <a:t>Zemský povrch</a:t>
            </a:r>
          </a:p>
          <a:p>
            <a:r>
              <a:rPr lang="cs-CZ" dirty="0" smtClean="0"/>
              <a:t>Ekosystémy</a:t>
            </a:r>
          </a:p>
          <a:p>
            <a:r>
              <a:rPr lang="cs-CZ" dirty="0" smtClean="0"/>
              <a:t>Pitná a hospodářsky využitelná voda</a:t>
            </a:r>
          </a:p>
          <a:p>
            <a:r>
              <a:rPr lang="cs-CZ" dirty="0" smtClean="0"/>
              <a:t>Produkce potravin</a:t>
            </a:r>
          </a:p>
          <a:p>
            <a:r>
              <a:rPr lang="cs-CZ" dirty="0" smtClean="0"/>
              <a:t>Lidské zdraví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Případová studie: Etiopie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625609"/>
          </a:xfrm>
        </p:spPr>
        <p:txBody>
          <a:bodyPr>
            <a:normAutofit/>
          </a:bodyPr>
          <a:lstStyle/>
          <a:p>
            <a:r>
              <a:rPr lang="cs-CZ" dirty="0" smtClean="0"/>
              <a:t>60 % HDP tvořeno zemědělstvím</a:t>
            </a:r>
          </a:p>
          <a:p>
            <a:r>
              <a:rPr lang="cs-CZ" dirty="0" smtClean="0"/>
              <a:t>Pouze 1 % teritoria obděláváno</a:t>
            </a:r>
          </a:p>
          <a:p>
            <a:r>
              <a:rPr lang="cs-CZ" dirty="0" smtClean="0"/>
              <a:t>Změna klimatu</a:t>
            </a:r>
          </a:p>
          <a:p>
            <a:pPr lvl="2"/>
            <a:r>
              <a:rPr lang="cs-CZ" dirty="0" smtClean="0"/>
              <a:t>Úbytek srážek</a:t>
            </a:r>
          </a:p>
          <a:p>
            <a:pPr lvl="2"/>
            <a:r>
              <a:rPr lang="cs-CZ" dirty="0" smtClean="0"/>
              <a:t>Delší období sucha</a:t>
            </a:r>
          </a:p>
          <a:p>
            <a:pPr lvl="2"/>
            <a:r>
              <a:rPr lang="cs-CZ" dirty="0" smtClean="0"/>
              <a:t>Rozšiřování malárie</a:t>
            </a:r>
          </a:p>
          <a:p>
            <a:r>
              <a:rPr lang="cs-CZ" dirty="0" smtClean="0"/>
              <a:t>Nutnost adaptace</a:t>
            </a:r>
          </a:p>
          <a:p>
            <a:pPr lvl="2"/>
            <a:r>
              <a:rPr lang="cs-CZ" dirty="0" smtClean="0"/>
              <a:t>Komplikace </a:t>
            </a:r>
          </a:p>
          <a:p>
            <a:pPr lvl="2">
              <a:buNone/>
            </a:pPr>
            <a:endParaRPr lang="cs-CZ" dirty="0" smtClean="0"/>
          </a:p>
        </p:txBody>
      </p:sp>
      <p:pic>
        <p:nvPicPr>
          <p:cNvPr id="4" name="Obrázek 3" descr="800px-Semien_Mountains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142" y="2852935"/>
            <a:ext cx="4755502" cy="316835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220072" y="623731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i="1" dirty="0" smtClean="0"/>
              <a:t>Obrázek: </a:t>
            </a:r>
            <a:r>
              <a:rPr lang="cs-CZ" i="1" dirty="0" err="1" smtClean="0"/>
              <a:t>Wikipedia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02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Případová studie: Arktida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625609"/>
          </a:xfrm>
        </p:spPr>
        <p:txBody>
          <a:bodyPr>
            <a:normAutofit/>
          </a:bodyPr>
          <a:lstStyle/>
          <a:p>
            <a:r>
              <a:rPr lang="cs-CZ" dirty="0" smtClean="0"/>
              <a:t>Tání ledu </a:t>
            </a:r>
            <a:r>
              <a:rPr lang="cs-CZ" dirty="0" smtClean="0">
                <a:sym typeface="Wingdings" pitchFamily="2" charset="2"/>
              </a:rPr>
              <a:t> výhody i nevýhody</a:t>
            </a:r>
            <a:endParaRPr lang="cs-CZ" dirty="0" smtClean="0"/>
          </a:p>
          <a:p>
            <a:r>
              <a:rPr lang="cs-CZ" dirty="0" smtClean="0"/>
              <a:t>Příležitosti</a:t>
            </a:r>
          </a:p>
          <a:p>
            <a:pPr lvl="2"/>
            <a:r>
              <a:rPr lang="cs-CZ" dirty="0" smtClean="0"/>
              <a:t>„Severní cesta“ </a:t>
            </a:r>
          </a:p>
          <a:p>
            <a:pPr lvl="2"/>
            <a:r>
              <a:rPr lang="cs-CZ" dirty="0" smtClean="0"/>
              <a:t>Nerostné suroviny</a:t>
            </a:r>
          </a:p>
          <a:p>
            <a:pPr lvl="2"/>
            <a:r>
              <a:rPr lang="cs-CZ" dirty="0" smtClean="0"/>
              <a:t>Polární turismus</a:t>
            </a:r>
          </a:p>
          <a:p>
            <a:r>
              <a:rPr lang="cs-CZ" dirty="0" smtClean="0"/>
              <a:t>Hrozby</a:t>
            </a:r>
          </a:p>
          <a:p>
            <a:pPr lvl="2"/>
            <a:r>
              <a:rPr lang="cs-CZ" dirty="0" smtClean="0"/>
              <a:t>Ohrožení fauny</a:t>
            </a:r>
          </a:p>
          <a:p>
            <a:pPr lvl="2"/>
            <a:r>
              <a:rPr lang="cs-CZ" dirty="0" smtClean="0"/>
              <a:t>Další emise</a:t>
            </a:r>
          </a:p>
          <a:p>
            <a:pPr lvl="2"/>
            <a:r>
              <a:rPr lang="cs-CZ" dirty="0" smtClean="0"/>
              <a:t>Bezpečnostní dopady </a:t>
            </a:r>
          </a:p>
          <a:p>
            <a:pPr lvl="2">
              <a:buNone/>
            </a:pPr>
            <a:endParaRPr lang="cs-CZ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5220072" y="623731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i="1" dirty="0" smtClean="0"/>
              <a:t>Zdroj: </a:t>
            </a:r>
            <a:r>
              <a:rPr lang="cs-CZ" i="1" dirty="0" err="1" smtClean="0"/>
              <a:t>Wikipedia</a:t>
            </a:r>
            <a:endParaRPr lang="cs-CZ" i="1" dirty="0"/>
          </a:p>
        </p:txBody>
      </p:sp>
      <p:pic>
        <p:nvPicPr>
          <p:cNvPr id="6" name="Obrázek 5" descr="800px-Polar_bears_near_north_p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7971" y="2852936"/>
            <a:ext cx="4502629" cy="337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cs-CZ" dirty="0" smtClean="0"/>
          </a:p>
          <a:p>
            <a:pPr marL="118872" indent="0">
              <a:buNone/>
            </a:pPr>
            <a:endParaRPr lang="cs-CZ" dirty="0" smtClean="0"/>
          </a:p>
          <a:p>
            <a:r>
              <a:rPr lang="cs-CZ" dirty="0" smtClean="0"/>
              <a:t>Databáze zdrojů na </a:t>
            </a:r>
            <a:r>
              <a:rPr lang="cs-CZ" b="1" dirty="0" smtClean="0">
                <a:hlinkClick r:id="rId2"/>
              </a:rPr>
              <a:t>www.amo.cz/klima</a:t>
            </a:r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Děkujeme za pozornost!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15370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237</TotalTime>
  <Words>389</Words>
  <Application>Microsoft Office PowerPoint</Application>
  <PresentationFormat>Předvádění na obrazovce (4:3)</PresentationFormat>
  <Paragraphs>114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Modul</vt:lpstr>
      <vt:lpstr>Země a klimatická změna</vt:lpstr>
      <vt:lpstr>Jak učit o změně klimatu?</vt:lpstr>
      <vt:lpstr>Obsah</vt:lpstr>
      <vt:lpstr>Obecné informace</vt:lpstr>
      <vt:lpstr>Skleníkový efekt</vt:lpstr>
      <vt:lpstr>Skleníkové plyny </vt:lpstr>
      <vt:lpstr>Koloběh uhlíku </vt:lpstr>
      <vt:lpstr>Vědecká debata</vt:lpstr>
      <vt:lpstr>Vliv člověka na klima</vt:lpstr>
      <vt:lpstr>Scénáře dle IPCC</vt:lpstr>
      <vt:lpstr>Možný růst teplot dle IPCC</vt:lpstr>
      <vt:lpstr>Dopady klimatických změn</vt:lpstr>
      <vt:lpstr>Případová studie: Etiopie </vt:lpstr>
      <vt:lpstr>Případová studie: Arktida </vt:lpstr>
      <vt:lpstr>Další informace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Změna klimatu a ČR</dc:title>
  <dc:creator>Jakub</dc:creator>
  <cp:lastModifiedBy>Jakub</cp:lastModifiedBy>
  <cp:revision>73</cp:revision>
  <dcterms:created xsi:type="dcterms:W3CDTF">2012-01-30T16:34:39Z</dcterms:created>
  <dcterms:modified xsi:type="dcterms:W3CDTF">2012-01-31T14:00:14Z</dcterms:modified>
</cp:coreProperties>
</file>